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6" r:id="rId9"/>
    <p:sldId id="262" r:id="rId10"/>
    <p:sldId id="263" r:id="rId11"/>
    <p:sldId id="264" r:id="rId12"/>
    <p:sldId id="265" r:id="rId13"/>
    <p:sldId id="269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7363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68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3252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n-PK" dirty="0"/>
          </a:p>
        </p:txBody>
      </p:sp>
      <p:sp>
        <p:nvSpPr>
          <p:cNvPr id="5" name="Text 1"/>
          <p:cNvSpPr/>
          <p:nvPr/>
        </p:nvSpPr>
        <p:spPr>
          <a:xfrm>
            <a:off x="6319599" y="2679025"/>
            <a:ext cx="73685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786086" y="5161598"/>
            <a:ext cx="21488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8ACE2E91-A547-5F03-492C-EFBA3AC24883}"/>
              </a:ext>
            </a:extLst>
          </p:cNvPr>
          <p:cNvSpPr/>
          <p:nvPr/>
        </p:nvSpPr>
        <p:spPr>
          <a:xfrm>
            <a:off x="4731816" y="3578575"/>
            <a:ext cx="5377338" cy="3303058"/>
          </a:xfrm>
          <a:prstGeom prst="roundRect">
            <a:avLst>
              <a:gd name="adj" fmla="val 4953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4EE43-C65B-4FB2-88CF-26DE2220DF71}"/>
              </a:ext>
            </a:extLst>
          </p:cNvPr>
          <p:cNvSpPr txBox="1"/>
          <p:nvPr/>
        </p:nvSpPr>
        <p:spPr>
          <a:xfrm>
            <a:off x="5126883" y="3852890"/>
            <a:ext cx="701111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       </a:t>
            </a:r>
            <a:r>
              <a:rPr lang="en-US" sz="3600" b="1" dirty="0">
                <a:solidFill>
                  <a:schemeClr val="bg2">
                    <a:lumMod val="25000"/>
                  </a:schemeClr>
                </a:solidFill>
              </a:rPr>
              <a:t>Group Members</a:t>
            </a:r>
          </a:p>
          <a:p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2">
                    <a:lumMod val="75000"/>
                  </a:schemeClr>
                </a:solidFill>
              </a:rPr>
              <a:t>Fuzail</a:t>
            </a:r>
            <a:r>
              <a:rPr lang="en-US" sz="2800" b="1" dirty="0">
                <a:solidFill>
                  <a:schemeClr val="bg2">
                    <a:lumMod val="75000"/>
                  </a:schemeClr>
                </a:solidFill>
              </a:rPr>
              <a:t> Raza 39091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2">
                    <a:lumMod val="75000"/>
                  </a:schemeClr>
                </a:solidFill>
              </a:rPr>
              <a:t>Waqas Zafar 38605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2">
                    <a:lumMod val="75000"/>
                  </a:schemeClr>
                </a:solidFill>
              </a:rPr>
              <a:t>Abdul </a:t>
            </a:r>
            <a:r>
              <a:rPr lang="en-US" sz="2800" b="1" dirty="0" err="1">
                <a:solidFill>
                  <a:schemeClr val="bg2">
                    <a:lumMod val="75000"/>
                  </a:schemeClr>
                </a:solidFill>
              </a:rPr>
              <a:t>Quddous</a:t>
            </a:r>
            <a:r>
              <a:rPr lang="en-US" sz="2800" b="1" dirty="0">
                <a:solidFill>
                  <a:schemeClr val="bg2">
                    <a:lumMod val="75000"/>
                  </a:schemeClr>
                </a:solidFill>
              </a:rPr>
              <a:t> 36154</a:t>
            </a:r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24919EE2-785C-5E33-F00C-56B6ADEA97CE}"/>
              </a:ext>
            </a:extLst>
          </p:cNvPr>
          <p:cNvSpPr/>
          <p:nvPr/>
        </p:nvSpPr>
        <p:spPr>
          <a:xfrm>
            <a:off x="5089888" y="2132719"/>
            <a:ext cx="4661193" cy="1092611"/>
          </a:xfrm>
          <a:prstGeom prst="roundRect">
            <a:avLst>
              <a:gd name="adj" fmla="val 4953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382B57-5513-02D4-EA3E-B3B9F4D4AD1B}"/>
              </a:ext>
            </a:extLst>
          </p:cNvPr>
          <p:cNvSpPr txBox="1"/>
          <p:nvPr/>
        </p:nvSpPr>
        <p:spPr>
          <a:xfrm>
            <a:off x="5597692" y="2204108"/>
            <a:ext cx="6069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2"/>
                </a:solidFill>
              </a:rPr>
              <a:t>HEAP SORT</a:t>
            </a:r>
            <a:endParaRPr lang="en-PK" sz="5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293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29195" y="3330416"/>
            <a:ext cx="6233160" cy="682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73"/>
              </a:lnSpc>
              <a:buNone/>
            </a:pPr>
            <a:r>
              <a:rPr lang="en-US" sz="4298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Applications of Heap Sort</a:t>
            </a:r>
            <a:endParaRPr lang="en-US" sz="4298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9195" y="4340185"/>
            <a:ext cx="5185886" cy="87332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47436" y="5540931"/>
            <a:ext cx="2183487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6"/>
              </a:lnSpc>
              <a:buNone/>
            </a:pPr>
            <a:r>
              <a:rPr lang="en-US" sz="2149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Priority Queues</a:t>
            </a:r>
            <a:endParaRPr lang="en-US" sz="2149" dirty="0"/>
          </a:p>
        </p:txBody>
      </p:sp>
      <p:sp>
        <p:nvSpPr>
          <p:cNvPr id="8" name="Text 3"/>
          <p:cNvSpPr/>
          <p:nvPr/>
        </p:nvSpPr>
        <p:spPr>
          <a:xfrm>
            <a:off x="2347436" y="6013013"/>
            <a:ext cx="4749403" cy="1397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1"/>
              </a:lnSpc>
              <a:buNone/>
            </a:pPr>
            <a:r>
              <a:rPr lang="en-US" sz="1719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 is widely used to implement priority queues due to its efficient nature in maintaining the order of elements based on their priority levels.</a:t>
            </a:r>
            <a:endParaRPr lang="en-US" sz="171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081" y="4340185"/>
            <a:ext cx="5186005" cy="87332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533323" y="5540931"/>
            <a:ext cx="2286000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6"/>
              </a:lnSpc>
              <a:buNone/>
            </a:pPr>
            <a:r>
              <a:rPr lang="en-US" sz="2149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Operating Systems</a:t>
            </a:r>
            <a:endParaRPr lang="en-US" sz="2149" dirty="0"/>
          </a:p>
        </p:txBody>
      </p:sp>
      <p:sp>
        <p:nvSpPr>
          <p:cNvPr id="11" name="Text 5"/>
          <p:cNvSpPr/>
          <p:nvPr/>
        </p:nvSpPr>
        <p:spPr>
          <a:xfrm>
            <a:off x="7533323" y="6013013"/>
            <a:ext cx="4749522" cy="1047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1"/>
              </a:lnSpc>
              <a:buNone/>
            </a:pPr>
            <a:r>
              <a:rPr lang="en-US" sz="1719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 is also used in memory management systems within operating systems to efficiently allocate and deallocate memory resources.</a:t>
            </a:r>
            <a:endParaRPr lang="en-US" sz="1719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06680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Advantages and Disadvantages of Heap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788807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9181" y="40247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Advantages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9181" y="4505206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Heaps are efficient for finding the maximum or minimum element of a collection, making them suitable for priority queue applications.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788807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33467" y="40247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Disadvantages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33467" y="4505206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data structures can be challenging to modify or update dynamically, which limits their applicability in certain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91370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037993" y="51149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215515" y="5156597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2760107" y="51912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Efficient Sorting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760107" y="5671661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sort, with its consistent O(n log n) time complexity and in-place sorting nature, remains a valuable sorting algorithm in various applications.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1149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80948" y="515659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191244"/>
            <a:ext cx="2232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Wide Applications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671661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Its efficient nature and applications in priority queues and memory management systems make it a crucial algorithm in computer science.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4400168" y="241612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880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Thank You</a:t>
            </a:r>
            <a:endParaRPr lang="en-US" sz="8800" dirty="0"/>
          </a:p>
        </p:txBody>
      </p:sp>
      <p:sp>
        <p:nvSpPr>
          <p:cNvPr id="7" name="Text 3"/>
          <p:cNvSpPr/>
          <p:nvPr/>
        </p:nvSpPr>
        <p:spPr>
          <a:xfrm>
            <a:off x="2624376" y="4450913"/>
            <a:ext cx="938164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38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Any Question</a:t>
            </a:r>
            <a:endParaRPr lang="en-US" sz="138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0702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Introduction to Heap Sort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3906679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 is a comparison-based sorting technique that uses a binary heap data structure. It was first proposed by J. W. J. Williams in 1964. The algorithm divides its input into a sorted and an unsorted region, and it repeatedly selects the maximum element from the unsorted region and moves it to the sorted region.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950268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5933599"/>
            <a:ext cx="23317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2945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Heap and History of Heap Sort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3051453"/>
            <a:ext cx="44410" cy="3848695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345275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322504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4006" y="3266718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3273623"/>
            <a:ext cx="225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Definition of Heap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75404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heap is a specialized binary tree-based data structure. It is a nearly complete binary tree which satisfies the heap property.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531048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50827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1146" y="512445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5131356"/>
            <a:ext cx="2506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History of Heap Sort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5611773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 was first proposed by J. W. J. Williams in 1964. It's an in-place sorting algorithm, and it's also not stable, which means it does not preserve the relative order of equal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347317"/>
            <a:ext cx="5417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 for Heapify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5485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68322" y="3590211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6248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Heapify Process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4105275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Heapify is a process of arranging the elements in the heap, so that the given array becomes a heap. It starts from the last non-leaf node and goes backward up to the root node.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5485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9748" y="359021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624858"/>
            <a:ext cx="2712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Complexity of Heapify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4105275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time complexity of heapify is O(log n) where n is the number of nodes in the heap. It is a crucial step in the construction and manipulation of the heap data structure.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16706"/>
            <a:ext cx="5966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Algorithm for Heap Sort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65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Heap Sort Step 1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a heap from the input data. It rearranges the elements into a heap, so the largest element is at the root.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65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Heap Sort Step 2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Swap the first and the last element in the heap, then decrease the size of the heap by 1, and heapify the root of the tree.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65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Heap Sort Step 3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035862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Repeat step 2 until the whole heap is sorted.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5293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Best Case, Worst Case, and Average Case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97104"/>
            <a:ext cx="3295888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O(n log n)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2574965" y="47746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Best Case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55062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best-case time complexity of heap sort is O(n log n), where n is the number of elements in the input array.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137" y="3497104"/>
            <a:ext cx="329600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O(n log n)</a:t>
            </a:r>
            <a:endParaRPr lang="en-US" sz="7873" dirty="0"/>
          </a:p>
        </p:txBody>
      </p:sp>
      <p:sp>
        <p:nvSpPr>
          <p:cNvPr id="9" name="Text 6"/>
          <p:cNvSpPr/>
          <p:nvPr/>
        </p:nvSpPr>
        <p:spPr>
          <a:xfrm>
            <a:off x="6204109" y="47746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Average Case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667137" y="5255062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average-case time complexity of heap sort is O(n log n) as well, making it a consistent performer under normal conditions.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296400" y="3497104"/>
            <a:ext cx="329600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    O(n log n)</a:t>
            </a:r>
            <a:endParaRPr lang="en-US" sz="7873" dirty="0"/>
          </a:p>
        </p:txBody>
      </p:sp>
      <p:sp>
        <p:nvSpPr>
          <p:cNvPr id="12" name="Text 9"/>
          <p:cNvSpPr/>
          <p:nvPr/>
        </p:nvSpPr>
        <p:spPr>
          <a:xfrm>
            <a:off x="9833372" y="47746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Worst Case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96400" y="5255062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worst-case time complexity remains O(n log n), ensuring that heap sort is efficient in most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894528"/>
            <a:ext cx="9029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 and Space Complexity Analysis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4033242"/>
            <a:ext cx="10554414" cy="1301829"/>
          </a:xfrm>
          <a:prstGeom prst="roundRect">
            <a:avLst>
              <a:gd name="adj" fmla="val 7681"/>
            </a:avLst>
          </a:prstGeom>
          <a:noFill/>
          <a:ln w="13811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51804" y="4047053"/>
            <a:ext cx="1052679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74213" y="4187904"/>
            <a:ext cx="2183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909661" y="4187904"/>
            <a:ext cx="21796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Best Case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300" y="4187904"/>
            <a:ext cx="21796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Average Case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72938" y="4187904"/>
            <a:ext cx="2183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Worst Case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51804" y="4684157"/>
            <a:ext cx="10526792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 dirty="0"/>
          </a:p>
        </p:txBody>
      </p:sp>
      <p:sp>
        <p:nvSpPr>
          <p:cNvPr id="12" name="Text 9"/>
          <p:cNvSpPr/>
          <p:nvPr/>
        </p:nvSpPr>
        <p:spPr>
          <a:xfrm>
            <a:off x="2274213" y="4825008"/>
            <a:ext cx="2183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Heapify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09661" y="4825008"/>
            <a:ext cx="21796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O(n)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300" y="4825008"/>
            <a:ext cx="217967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O(n)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172938" y="4825008"/>
            <a:ext cx="2183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O(n)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2945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3051453"/>
            <a:ext cx="44410" cy="3848695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345275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10" name="Text 6"/>
          <p:cNvSpPr/>
          <p:nvPr/>
        </p:nvSpPr>
        <p:spPr>
          <a:xfrm>
            <a:off x="2388513" y="3273623"/>
            <a:ext cx="225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75404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531048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ECEC9"/>
          </a:solidFill>
          <a:ln/>
        </p:spPr>
      </p:sp>
      <p:sp>
        <p:nvSpPr>
          <p:cNvPr id="14" name="Text 10"/>
          <p:cNvSpPr/>
          <p:nvPr/>
        </p:nvSpPr>
        <p:spPr>
          <a:xfrm>
            <a:off x="1071146" y="512445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5131356"/>
            <a:ext cx="25069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5611773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20619E-A854-E4F9-9423-25C2A7E98200}"/>
              </a:ext>
            </a:extLst>
          </p:cNvPr>
          <p:cNvSpPr txBox="1"/>
          <p:nvPr/>
        </p:nvSpPr>
        <p:spPr>
          <a:xfrm>
            <a:off x="1881808" y="1329451"/>
            <a:ext cx="6533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Time and Space Complexity of </a:t>
            </a:r>
            <a:r>
              <a:rPr lang="en-US" sz="2800" b="1" dirty="0" err="1"/>
              <a:t>Heapify</a:t>
            </a:r>
            <a:endParaRPr lang="en-US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E06C46-0520-40C2-8C33-958CE201CB5C}"/>
              </a:ext>
            </a:extLst>
          </p:cNvPr>
          <p:cNvSpPr txBox="1"/>
          <p:nvPr/>
        </p:nvSpPr>
        <p:spPr>
          <a:xfrm>
            <a:off x="2704120" y="3127831"/>
            <a:ext cx="3730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Time complexity of O(log n)</a:t>
            </a:r>
            <a:endParaRPr lang="en-PK" sz="24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3E9E03-4C96-F37E-DB76-2B8AC23CB48E}"/>
              </a:ext>
            </a:extLst>
          </p:cNvPr>
          <p:cNvSpPr txBox="1"/>
          <p:nvPr/>
        </p:nvSpPr>
        <p:spPr>
          <a:xfrm>
            <a:off x="2776993" y="5120967"/>
            <a:ext cx="3657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Space complexity of O(1)</a:t>
            </a:r>
            <a:endParaRPr lang="en-PK" sz="2400" b="1" dirty="0"/>
          </a:p>
        </p:txBody>
      </p:sp>
    </p:spTree>
    <p:extLst>
      <p:ext uri="{BB962C8B-B14F-4D97-AF65-F5344CB8AC3E}">
        <p14:creationId xmlns:p14="http://schemas.microsoft.com/office/powerpoint/2010/main" val="1076828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58390"/>
            <a:ext cx="7444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Techniques Used in Heap Sort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97104"/>
            <a:ext cx="5166122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37330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Heap Property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4213503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One of the core techniques used in heap sort is maintaining the heap property by adjusting elements when necessary to ensure the largest (or smallest) element is at the root.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497104"/>
            <a:ext cx="5166122" cy="2373987"/>
          </a:xfrm>
          <a:prstGeom prst="roundRect">
            <a:avLst>
              <a:gd name="adj" fmla="val 4212"/>
            </a:avLst>
          </a:prstGeom>
          <a:solidFill>
            <a:srgbClr val="E8E8E3"/>
          </a:solidFill>
          <a:ln w="13811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3733086"/>
            <a:ext cx="2438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Recursive Approach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4213503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Heap sort uses recursion in the heapify step to efficiently organize and sort the elements in the input array.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719</Words>
  <Application>Microsoft Office PowerPoint</Application>
  <PresentationFormat>Custom</PresentationFormat>
  <Paragraphs>88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Barlow</vt:lpstr>
      <vt:lpstr>Gelasio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M.FUZAIL RAZA</cp:lastModifiedBy>
  <cp:revision>3</cp:revision>
  <dcterms:created xsi:type="dcterms:W3CDTF">2024-01-18T06:09:24Z</dcterms:created>
  <dcterms:modified xsi:type="dcterms:W3CDTF">2024-01-18T06:24:49Z</dcterms:modified>
</cp:coreProperties>
</file>